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ext 0"/>
          <p:cNvSpPr txBox="1"/>
          <p:nvPr/>
        </p:nvSpPr>
        <p:spPr>
          <a:xfrm>
            <a:off x="6280189" y="2518648"/>
            <a:ext cx="7556422" cy="208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Vehicle Parking Management System: A Simple Guide</a:t>
            </a:r>
          </a:p>
        </p:txBody>
      </p:sp>
      <p:sp>
        <p:nvSpPr>
          <p:cNvPr id="112" name="Text 1"/>
          <p:cNvSpPr txBox="1"/>
          <p:nvPr/>
        </p:nvSpPr>
        <p:spPr>
          <a:xfrm>
            <a:off x="6280189" y="4985146"/>
            <a:ext cx="7556422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Hey there! Let's explore how a basic parking system works, like one we coded for our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 0"/>
          <p:cNvSpPr txBox="1"/>
          <p:nvPr/>
        </p:nvSpPr>
        <p:spPr>
          <a:xfrm>
            <a:off x="793790" y="1220986"/>
            <a:ext cx="10507390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Conclusion: Why This System is Useful</a:t>
            </a:r>
          </a:p>
        </p:txBody>
      </p:sp>
      <p:sp>
        <p:nvSpPr>
          <p:cNvPr id="222" name="Shape 1"/>
          <p:cNvSpPr/>
          <p:nvPr/>
        </p:nvSpPr>
        <p:spPr>
          <a:xfrm>
            <a:off x="793790" y="2723555"/>
            <a:ext cx="4196358" cy="2040494"/>
          </a:xfrm>
          <a:prstGeom prst="roundRect">
            <a:avLst>
              <a:gd name="adj" fmla="val 7170"/>
            </a:avLst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Shape 2"/>
          <p:cNvSpPr/>
          <p:nvPr/>
        </p:nvSpPr>
        <p:spPr>
          <a:xfrm>
            <a:off x="793790" y="2693074"/>
            <a:ext cx="4196358" cy="121921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Shape 3"/>
          <p:cNvSpPr/>
          <p:nvPr/>
        </p:nvSpPr>
        <p:spPr>
          <a:xfrm>
            <a:off x="2551688" y="2383393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Text 4"/>
          <p:cNvSpPr txBox="1"/>
          <p:nvPr/>
        </p:nvSpPr>
        <p:spPr>
          <a:xfrm>
            <a:off x="2755761" y="2553533"/>
            <a:ext cx="161026" cy="40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100"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26" name="Text 5"/>
          <p:cNvSpPr txBox="1"/>
          <p:nvPr/>
        </p:nvSpPr>
        <p:spPr>
          <a:xfrm>
            <a:off x="1051084" y="3290530"/>
            <a:ext cx="271420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Simple Management</a:t>
            </a:r>
          </a:p>
        </p:txBody>
      </p:sp>
      <p:sp>
        <p:nvSpPr>
          <p:cNvPr id="227" name="Text 6"/>
          <p:cNvSpPr txBox="1"/>
          <p:nvPr/>
        </p:nvSpPr>
        <p:spPr>
          <a:xfrm>
            <a:off x="1051084" y="3780949"/>
            <a:ext cx="285650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Great for small parking areas.</a:t>
            </a:r>
          </a:p>
        </p:txBody>
      </p:sp>
      <p:sp>
        <p:nvSpPr>
          <p:cNvPr id="228" name="Shape 7"/>
          <p:cNvSpPr/>
          <p:nvPr/>
        </p:nvSpPr>
        <p:spPr>
          <a:xfrm>
            <a:off x="5216962" y="2723555"/>
            <a:ext cx="4196358" cy="2040494"/>
          </a:xfrm>
          <a:prstGeom prst="roundRect">
            <a:avLst>
              <a:gd name="adj" fmla="val 7170"/>
            </a:avLst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9" name="Shape 8"/>
          <p:cNvSpPr/>
          <p:nvPr/>
        </p:nvSpPr>
        <p:spPr>
          <a:xfrm>
            <a:off x="5216962" y="2693074"/>
            <a:ext cx="4196358" cy="121921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0" name="Shape 9"/>
          <p:cNvSpPr/>
          <p:nvPr/>
        </p:nvSpPr>
        <p:spPr>
          <a:xfrm>
            <a:off x="6974860" y="2383393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Text 10"/>
          <p:cNvSpPr txBox="1"/>
          <p:nvPr/>
        </p:nvSpPr>
        <p:spPr>
          <a:xfrm>
            <a:off x="7178933" y="2553533"/>
            <a:ext cx="161026" cy="40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100"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32" name="Text 11"/>
          <p:cNvSpPr txBox="1"/>
          <p:nvPr/>
        </p:nvSpPr>
        <p:spPr>
          <a:xfrm>
            <a:off x="5474256" y="3290530"/>
            <a:ext cx="147232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Clear Slots</a:t>
            </a:r>
          </a:p>
        </p:txBody>
      </p:sp>
      <p:sp>
        <p:nvSpPr>
          <p:cNvPr id="233" name="Text 12"/>
          <p:cNvSpPr txBox="1"/>
          <p:nvPr/>
        </p:nvSpPr>
        <p:spPr>
          <a:xfrm>
            <a:off x="5474256" y="3780949"/>
            <a:ext cx="3681770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No more confusion about empty spots.</a:t>
            </a:r>
          </a:p>
        </p:txBody>
      </p:sp>
      <p:sp>
        <p:nvSpPr>
          <p:cNvPr id="234" name="Shape 13"/>
          <p:cNvSpPr/>
          <p:nvPr/>
        </p:nvSpPr>
        <p:spPr>
          <a:xfrm>
            <a:off x="9640133" y="2723555"/>
            <a:ext cx="4196359" cy="2040494"/>
          </a:xfrm>
          <a:prstGeom prst="roundRect">
            <a:avLst>
              <a:gd name="adj" fmla="val 7170"/>
            </a:avLst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5" name="Shape 14"/>
          <p:cNvSpPr/>
          <p:nvPr/>
        </p:nvSpPr>
        <p:spPr>
          <a:xfrm>
            <a:off x="9640133" y="2693074"/>
            <a:ext cx="4196359" cy="121921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6" name="Shape 15"/>
          <p:cNvSpPr/>
          <p:nvPr/>
        </p:nvSpPr>
        <p:spPr>
          <a:xfrm>
            <a:off x="11398032" y="2383393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7" name="Text 16"/>
          <p:cNvSpPr txBox="1"/>
          <p:nvPr/>
        </p:nvSpPr>
        <p:spPr>
          <a:xfrm>
            <a:off x="11602104" y="2553533"/>
            <a:ext cx="161027" cy="40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100"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38" name="Text 17"/>
          <p:cNvSpPr txBox="1"/>
          <p:nvPr/>
        </p:nvSpPr>
        <p:spPr>
          <a:xfrm>
            <a:off x="9897426" y="3290530"/>
            <a:ext cx="286932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Auto-Calculated Fees</a:t>
            </a:r>
          </a:p>
        </p:txBody>
      </p:sp>
      <p:sp>
        <p:nvSpPr>
          <p:cNvPr id="239" name="Text 18"/>
          <p:cNvSpPr txBox="1"/>
          <p:nvPr/>
        </p:nvSpPr>
        <p:spPr>
          <a:xfrm>
            <a:off x="9897426" y="3780949"/>
            <a:ext cx="3681770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No need to manually figure out charges.</a:t>
            </a:r>
          </a:p>
        </p:txBody>
      </p:sp>
      <p:sp>
        <p:nvSpPr>
          <p:cNvPr id="240" name="Shape 19"/>
          <p:cNvSpPr/>
          <p:nvPr/>
        </p:nvSpPr>
        <p:spPr>
          <a:xfrm>
            <a:off x="793790" y="5331023"/>
            <a:ext cx="6407945" cy="1677592"/>
          </a:xfrm>
          <a:prstGeom prst="roundRect">
            <a:avLst>
              <a:gd name="adj" fmla="val 8721"/>
            </a:avLst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1" name="Shape 20"/>
          <p:cNvSpPr/>
          <p:nvPr/>
        </p:nvSpPr>
        <p:spPr>
          <a:xfrm>
            <a:off x="793790" y="5300543"/>
            <a:ext cx="6407945" cy="121921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Shape 21"/>
          <p:cNvSpPr/>
          <p:nvPr/>
        </p:nvSpPr>
        <p:spPr>
          <a:xfrm>
            <a:off x="3657539" y="4990862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3" name="Text 22"/>
          <p:cNvSpPr txBox="1"/>
          <p:nvPr/>
        </p:nvSpPr>
        <p:spPr>
          <a:xfrm>
            <a:off x="3861613" y="5161002"/>
            <a:ext cx="161027" cy="40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100"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4" name="Text 23"/>
          <p:cNvSpPr txBox="1"/>
          <p:nvPr/>
        </p:nvSpPr>
        <p:spPr>
          <a:xfrm>
            <a:off x="1051084" y="5897998"/>
            <a:ext cx="1937259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Future Growth</a:t>
            </a:r>
          </a:p>
        </p:txBody>
      </p:sp>
      <p:sp>
        <p:nvSpPr>
          <p:cNvPr id="245" name="Text 24"/>
          <p:cNvSpPr txBox="1"/>
          <p:nvPr/>
        </p:nvSpPr>
        <p:spPr>
          <a:xfrm>
            <a:off x="1051083" y="6388417"/>
            <a:ext cx="3601090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Can be expanded for bigger systems.</a:t>
            </a:r>
          </a:p>
        </p:txBody>
      </p:sp>
      <p:sp>
        <p:nvSpPr>
          <p:cNvPr id="246" name="Shape 25"/>
          <p:cNvSpPr/>
          <p:nvPr/>
        </p:nvSpPr>
        <p:spPr>
          <a:xfrm>
            <a:off x="7428548" y="5331023"/>
            <a:ext cx="6407945" cy="1677592"/>
          </a:xfrm>
          <a:prstGeom prst="roundRect">
            <a:avLst>
              <a:gd name="adj" fmla="val 8721"/>
            </a:avLst>
          </a:prstGeom>
          <a:solidFill>
            <a:srgbClr val="40323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Shape 26"/>
          <p:cNvSpPr/>
          <p:nvPr/>
        </p:nvSpPr>
        <p:spPr>
          <a:xfrm>
            <a:off x="7428548" y="5300543"/>
            <a:ext cx="6407945" cy="121921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8" name="Shape 27"/>
          <p:cNvSpPr/>
          <p:nvPr/>
        </p:nvSpPr>
        <p:spPr>
          <a:xfrm>
            <a:off x="10292298" y="4990862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9" name="Text 28"/>
          <p:cNvSpPr txBox="1"/>
          <p:nvPr/>
        </p:nvSpPr>
        <p:spPr>
          <a:xfrm>
            <a:off x="10496370" y="5161002"/>
            <a:ext cx="161027" cy="40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b="1" sz="2100"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50" name="Text 29"/>
          <p:cNvSpPr txBox="1"/>
          <p:nvPr/>
        </p:nvSpPr>
        <p:spPr>
          <a:xfrm>
            <a:off x="7685841" y="5897998"/>
            <a:ext cx="2336987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Awesome Project</a:t>
            </a:r>
          </a:p>
        </p:txBody>
      </p:sp>
      <p:sp>
        <p:nvSpPr>
          <p:cNvPr id="251" name="Text 30"/>
          <p:cNvSpPr txBox="1"/>
          <p:nvPr/>
        </p:nvSpPr>
        <p:spPr>
          <a:xfrm>
            <a:off x="7685841" y="6388417"/>
            <a:ext cx="367319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Perfect for beginners learning to code!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ext 0"/>
          <p:cNvSpPr txBox="1"/>
          <p:nvPr/>
        </p:nvSpPr>
        <p:spPr>
          <a:xfrm>
            <a:off x="6266498" y="612933"/>
            <a:ext cx="7583806" cy="1360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defRPr b="1" sz="43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What is a Parking Management System?</a:t>
            </a:r>
          </a:p>
        </p:txBody>
      </p:sp>
      <p:sp>
        <p:nvSpPr>
          <p:cNvPr id="116" name="Shape 1"/>
          <p:cNvSpPr/>
          <p:nvPr/>
        </p:nvSpPr>
        <p:spPr>
          <a:xfrm>
            <a:off x="6266498" y="2340293"/>
            <a:ext cx="3680460" cy="2880717"/>
          </a:xfrm>
          <a:prstGeom prst="roundRect">
            <a:avLst>
              <a:gd name="adj" fmla="val 1161"/>
            </a:avLst>
          </a:prstGeom>
          <a:solidFill>
            <a:srgbClr val="5F515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Shape 2"/>
          <p:cNvSpPr/>
          <p:nvPr/>
        </p:nvSpPr>
        <p:spPr>
          <a:xfrm>
            <a:off x="6489382" y="2563178"/>
            <a:ext cx="668656" cy="668656"/>
          </a:xfrm>
          <a:prstGeom prst="roundRect">
            <a:avLst>
              <a:gd name="adj" fmla="val 50000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8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3215" y="2747010"/>
            <a:ext cx="300872" cy="30087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ext 3"/>
          <p:cNvSpPr txBox="1"/>
          <p:nvPr/>
        </p:nvSpPr>
        <p:spPr>
          <a:xfrm>
            <a:off x="6489382" y="3454717"/>
            <a:ext cx="3234691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Manages Parking Spaces</a:t>
            </a:r>
          </a:p>
        </p:txBody>
      </p:sp>
      <p:sp>
        <p:nvSpPr>
          <p:cNvPr id="120" name="Text 4"/>
          <p:cNvSpPr txBox="1"/>
          <p:nvPr/>
        </p:nvSpPr>
        <p:spPr>
          <a:xfrm>
            <a:off x="6489382" y="4284940"/>
            <a:ext cx="323469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Keeps track of where vehicles are.</a:t>
            </a:r>
          </a:p>
        </p:txBody>
      </p:sp>
      <p:sp>
        <p:nvSpPr>
          <p:cNvPr id="121" name="Shape 5"/>
          <p:cNvSpPr/>
          <p:nvPr/>
        </p:nvSpPr>
        <p:spPr>
          <a:xfrm>
            <a:off x="10169842" y="2340293"/>
            <a:ext cx="3680461" cy="2880717"/>
          </a:xfrm>
          <a:prstGeom prst="roundRect">
            <a:avLst>
              <a:gd name="adj" fmla="val 1161"/>
            </a:avLst>
          </a:prstGeom>
          <a:solidFill>
            <a:srgbClr val="5F515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Shape 6"/>
          <p:cNvSpPr/>
          <p:nvPr/>
        </p:nvSpPr>
        <p:spPr>
          <a:xfrm>
            <a:off x="10392727" y="2563178"/>
            <a:ext cx="668656" cy="668656"/>
          </a:xfrm>
          <a:prstGeom prst="roundRect">
            <a:avLst>
              <a:gd name="adj" fmla="val 50000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3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6559" y="2747010"/>
            <a:ext cx="300872" cy="30087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ext 7"/>
          <p:cNvSpPr txBox="1"/>
          <p:nvPr/>
        </p:nvSpPr>
        <p:spPr>
          <a:xfrm>
            <a:off x="10392727" y="3454717"/>
            <a:ext cx="1584252" cy="335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Tracks Slots</a:t>
            </a:r>
          </a:p>
        </p:txBody>
      </p:sp>
      <p:sp>
        <p:nvSpPr>
          <p:cNvPr id="125" name="Text 8"/>
          <p:cNvSpPr txBox="1"/>
          <p:nvPr/>
        </p:nvSpPr>
        <p:spPr>
          <a:xfrm>
            <a:off x="10392727" y="3936682"/>
            <a:ext cx="323469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Knows which spots are free or taken.</a:t>
            </a:r>
          </a:p>
        </p:txBody>
      </p:sp>
      <p:sp>
        <p:nvSpPr>
          <p:cNvPr id="126" name="Shape 9"/>
          <p:cNvSpPr/>
          <p:nvPr/>
        </p:nvSpPr>
        <p:spPr>
          <a:xfrm>
            <a:off x="6266498" y="5443894"/>
            <a:ext cx="7583806" cy="2175868"/>
          </a:xfrm>
          <a:prstGeom prst="roundRect">
            <a:avLst>
              <a:gd name="adj" fmla="val 1537"/>
            </a:avLst>
          </a:prstGeom>
          <a:solidFill>
            <a:srgbClr val="5F515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Shape 10"/>
          <p:cNvSpPr/>
          <p:nvPr/>
        </p:nvSpPr>
        <p:spPr>
          <a:xfrm>
            <a:off x="6489382" y="5666780"/>
            <a:ext cx="668656" cy="668656"/>
          </a:xfrm>
          <a:prstGeom prst="roundRect">
            <a:avLst>
              <a:gd name="adj" fmla="val 50000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28" name="Image 3" descr="Imag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3215" y="5850611"/>
            <a:ext cx="300872" cy="30087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 11"/>
          <p:cNvSpPr txBox="1"/>
          <p:nvPr/>
        </p:nvSpPr>
        <p:spPr>
          <a:xfrm>
            <a:off x="6489382" y="6558319"/>
            <a:ext cx="2488141" cy="33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1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Calculates Charges</a:t>
            </a:r>
          </a:p>
        </p:txBody>
      </p:sp>
      <p:sp>
        <p:nvSpPr>
          <p:cNvPr id="130" name="Text 12"/>
          <p:cNvSpPr txBox="1"/>
          <p:nvPr/>
        </p:nvSpPr>
        <p:spPr>
          <a:xfrm>
            <a:off x="6489382" y="7040284"/>
            <a:ext cx="3692911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Figures out parking fees automatically.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3523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 0"/>
          <p:cNvSpPr txBox="1"/>
          <p:nvPr/>
        </p:nvSpPr>
        <p:spPr>
          <a:xfrm>
            <a:off x="793789" y="3940612"/>
            <a:ext cx="8892383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Key Components of Our Program</a:t>
            </a:r>
          </a:p>
        </p:txBody>
      </p:sp>
      <p:sp>
        <p:nvSpPr>
          <p:cNvPr id="134" name="Text 1"/>
          <p:cNvSpPr txBox="1"/>
          <p:nvPr/>
        </p:nvSpPr>
        <p:spPr>
          <a:xfrm>
            <a:off x="793789" y="5216366"/>
            <a:ext cx="1969729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Vehicle Details</a:t>
            </a:r>
          </a:p>
        </p:txBody>
      </p:sp>
      <p:sp>
        <p:nvSpPr>
          <p:cNvPr id="135" name="Text 2"/>
          <p:cNvSpPr txBox="1"/>
          <p:nvPr/>
        </p:nvSpPr>
        <p:spPr>
          <a:xfrm>
            <a:off x="793789" y="5797510"/>
            <a:ext cx="165163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Number plate</a:t>
            </a:r>
          </a:p>
        </p:txBody>
      </p:sp>
      <p:sp>
        <p:nvSpPr>
          <p:cNvPr id="136" name="Text 3"/>
          <p:cNvSpPr txBox="1"/>
          <p:nvPr/>
        </p:nvSpPr>
        <p:spPr>
          <a:xfrm>
            <a:off x="793789" y="6239707"/>
            <a:ext cx="3115706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Vehicle type (car, bike, truck)</a:t>
            </a:r>
          </a:p>
        </p:txBody>
      </p:sp>
      <p:sp>
        <p:nvSpPr>
          <p:cNvPr id="137" name="Text 4"/>
          <p:cNvSpPr txBox="1"/>
          <p:nvPr/>
        </p:nvSpPr>
        <p:spPr>
          <a:xfrm>
            <a:off x="793789" y="6681906"/>
            <a:ext cx="165163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Hours parked</a:t>
            </a:r>
          </a:p>
        </p:txBody>
      </p:sp>
      <p:sp>
        <p:nvSpPr>
          <p:cNvPr id="138" name="Text 5"/>
          <p:cNvSpPr txBox="1"/>
          <p:nvPr/>
        </p:nvSpPr>
        <p:spPr>
          <a:xfrm>
            <a:off x="7599520" y="5216366"/>
            <a:ext cx="1798242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Parking Slots</a:t>
            </a:r>
          </a:p>
        </p:txBody>
      </p:sp>
      <p:sp>
        <p:nvSpPr>
          <p:cNvPr id="139" name="Text 6"/>
          <p:cNvSpPr txBox="1"/>
          <p:nvPr/>
        </p:nvSpPr>
        <p:spPr>
          <a:xfrm>
            <a:off x="7599520" y="5797510"/>
            <a:ext cx="1615685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Total 20 slots</a:t>
            </a:r>
          </a:p>
        </p:txBody>
      </p:sp>
      <p:sp>
        <p:nvSpPr>
          <p:cNvPr id="140" name="Text 7"/>
          <p:cNvSpPr txBox="1"/>
          <p:nvPr/>
        </p:nvSpPr>
        <p:spPr>
          <a:xfrm>
            <a:off x="7599520" y="6239707"/>
            <a:ext cx="3499539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Always checking for empty ones!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3067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 0"/>
          <p:cNvSpPr txBox="1"/>
          <p:nvPr/>
        </p:nvSpPr>
        <p:spPr>
          <a:xfrm>
            <a:off x="676751" y="531732"/>
            <a:ext cx="6592367" cy="58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700"/>
              </a:lnSpc>
              <a:defRPr b="1" sz="38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How Charges Are Calculated</a:t>
            </a:r>
          </a:p>
        </p:txBody>
      </p:sp>
      <p:sp>
        <p:nvSpPr>
          <p:cNvPr id="144" name="Text 1"/>
          <p:cNvSpPr txBox="1"/>
          <p:nvPr/>
        </p:nvSpPr>
        <p:spPr>
          <a:xfrm>
            <a:off x="676750" y="1426011"/>
            <a:ext cx="2574592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Our system uses simple rates:</a:t>
            </a:r>
          </a:p>
        </p:txBody>
      </p:sp>
      <p:sp>
        <p:nvSpPr>
          <p:cNvPr id="145" name="Shape 2"/>
          <p:cNvSpPr/>
          <p:nvPr/>
        </p:nvSpPr>
        <p:spPr>
          <a:xfrm>
            <a:off x="676750" y="1952862"/>
            <a:ext cx="7790500" cy="1159789"/>
          </a:xfrm>
          <a:prstGeom prst="roundRect">
            <a:avLst>
              <a:gd name="adj" fmla="val 9461"/>
            </a:avLst>
          </a:prstGeom>
          <a:solidFill>
            <a:srgbClr val="403234"/>
          </a:solidFill>
          <a:ln w="22860">
            <a:solidFill>
              <a:srgbClr val="786A6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Shape 3"/>
          <p:cNvSpPr/>
          <p:nvPr/>
        </p:nvSpPr>
        <p:spPr>
          <a:xfrm>
            <a:off x="653890" y="1952862"/>
            <a:ext cx="91441" cy="1159789"/>
          </a:xfrm>
          <a:prstGeom prst="roundRect">
            <a:avLst>
              <a:gd name="adj" fmla="val 31721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Text 4"/>
          <p:cNvSpPr txBox="1"/>
          <p:nvPr/>
        </p:nvSpPr>
        <p:spPr>
          <a:xfrm>
            <a:off x="961548" y="2169080"/>
            <a:ext cx="415064" cy="28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19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Car</a:t>
            </a:r>
          </a:p>
        </p:txBody>
      </p:sp>
      <p:sp>
        <p:nvSpPr>
          <p:cNvPr id="148" name="Text 5"/>
          <p:cNvSpPr txBox="1"/>
          <p:nvPr/>
        </p:nvSpPr>
        <p:spPr>
          <a:xfrm>
            <a:off x="961548" y="2587108"/>
            <a:ext cx="1086031" cy="287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₹20 per hour</a:t>
            </a:r>
          </a:p>
        </p:txBody>
      </p:sp>
      <p:sp>
        <p:nvSpPr>
          <p:cNvPr id="149" name="Shape 6"/>
          <p:cNvSpPr/>
          <p:nvPr/>
        </p:nvSpPr>
        <p:spPr>
          <a:xfrm>
            <a:off x="676750" y="3306007"/>
            <a:ext cx="7790500" cy="1159789"/>
          </a:xfrm>
          <a:prstGeom prst="roundRect">
            <a:avLst>
              <a:gd name="adj" fmla="val 9461"/>
            </a:avLst>
          </a:prstGeom>
          <a:solidFill>
            <a:srgbClr val="403234"/>
          </a:solidFill>
          <a:ln w="22860">
            <a:solidFill>
              <a:srgbClr val="786A6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Shape 7"/>
          <p:cNvSpPr/>
          <p:nvPr/>
        </p:nvSpPr>
        <p:spPr>
          <a:xfrm>
            <a:off x="653890" y="3306007"/>
            <a:ext cx="91441" cy="1159789"/>
          </a:xfrm>
          <a:prstGeom prst="roundRect">
            <a:avLst>
              <a:gd name="adj" fmla="val 31721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Text 8"/>
          <p:cNvSpPr txBox="1"/>
          <p:nvPr/>
        </p:nvSpPr>
        <p:spPr>
          <a:xfrm>
            <a:off x="961548" y="3522226"/>
            <a:ext cx="522400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19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Bike</a:t>
            </a:r>
          </a:p>
        </p:txBody>
      </p:sp>
      <p:sp>
        <p:nvSpPr>
          <p:cNvPr id="152" name="Text 9"/>
          <p:cNvSpPr txBox="1"/>
          <p:nvPr/>
        </p:nvSpPr>
        <p:spPr>
          <a:xfrm>
            <a:off x="961548" y="3940254"/>
            <a:ext cx="1086031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₹10 per hour</a:t>
            </a:r>
          </a:p>
        </p:txBody>
      </p:sp>
      <p:sp>
        <p:nvSpPr>
          <p:cNvPr id="153" name="Shape 10"/>
          <p:cNvSpPr/>
          <p:nvPr/>
        </p:nvSpPr>
        <p:spPr>
          <a:xfrm>
            <a:off x="676750" y="4659153"/>
            <a:ext cx="7790500" cy="1159790"/>
          </a:xfrm>
          <a:prstGeom prst="roundRect">
            <a:avLst>
              <a:gd name="adj" fmla="val 9461"/>
            </a:avLst>
          </a:prstGeom>
          <a:solidFill>
            <a:srgbClr val="403234"/>
          </a:solidFill>
          <a:ln w="22860">
            <a:solidFill>
              <a:srgbClr val="786A6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Shape 11"/>
          <p:cNvSpPr/>
          <p:nvPr/>
        </p:nvSpPr>
        <p:spPr>
          <a:xfrm>
            <a:off x="653890" y="4659153"/>
            <a:ext cx="91441" cy="1159790"/>
          </a:xfrm>
          <a:prstGeom prst="roundRect">
            <a:avLst>
              <a:gd name="adj" fmla="val 31721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Text 12"/>
          <p:cNvSpPr txBox="1"/>
          <p:nvPr/>
        </p:nvSpPr>
        <p:spPr>
          <a:xfrm>
            <a:off x="961548" y="4875371"/>
            <a:ext cx="656600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19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Truck</a:t>
            </a:r>
          </a:p>
        </p:txBody>
      </p:sp>
      <p:sp>
        <p:nvSpPr>
          <p:cNvPr id="156" name="Text 13"/>
          <p:cNvSpPr txBox="1"/>
          <p:nvPr/>
        </p:nvSpPr>
        <p:spPr>
          <a:xfrm>
            <a:off x="961548" y="5293400"/>
            <a:ext cx="1086031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₹30 per hour</a:t>
            </a:r>
          </a:p>
        </p:txBody>
      </p:sp>
      <p:sp>
        <p:nvSpPr>
          <p:cNvPr id="157" name="Shape 14"/>
          <p:cNvSpPr/>
          <p:nvPr/>
        </p:nvSpPr>
        <p:spPr>
          <a:xfrm>
            <a:off x="676750" y="6012298"/>
            <a:ext cx="7790500" cy="1159789"/>
          </a:xfrm>
          <a:prstGeom prst="roundRect">
            <a:avLst>
              <a:gd name="adj" fmla="val 9461"/>
            </a:avLst>
          </a:prstGeom>
          <a:solidFill>
            <a:srgbClr val="403234"/>
          </a:solidFill>
          <a:ln w="22860">
            <a:solidFill>
              <a:srgbClr val="786A6C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Shape 15"/>
          <p:cNvSpPr/>
          <p:nvPr/>
        </p:nvSpPr>
        <p:spPr>
          <a:xfrm>
            <a:off x="653890" y="6012298"/>
            <a:ext cx="91441" cy="1159789"/>
          </a:xfrm>
          <a:prstGeom prst="roundRect">
            <a:avLst>
              <a:gd name="adj" fmla="val 31721"/>
            </a:avLst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9" name="Text 16"/>
          <p:cNvSpPr txBox="1"/>
          <p:nvPr/>
        </p:nvSpPr>
        <p:spPr>
          <a:xfrm>
            <a:off x="961548" y="6228517"/>
            <a:ext cx="656247" cy="28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300"/>
              </a:lnSpc>
              <a:defRPr b="1" sz="19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Other</a:t>
            </a:r>
          </a:p>
        </p:txBody>
      </p:sp>
      <p:sp>
        <p:nvSpPr>
          <p:cNvPr id="160" name="Text 17"/>
          <p:cNvSpPr txBox="1"/>
          <p:nvPr/>
        </p:nvSpPr>
        <p:spPr>
          <a:xfrm>
            <a:off x="961548" y="6646544"/>
            <a:ext cx="1086031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400"/>
              </a:lnSpc>
              <a:defRPr sz="15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₹15 per hour</a:t>
            </a:r>
          </a:p>
        </p:txBody>
      </p:sp>
      <p:sp>
        <p:nvSpPr>
          <p:cNvPr id="161" name="Text 18"/>
          <p:cNvSpPr txBox="1"/>
          <p:nvPr/>
        </p:nvSpPr>
        <p:spPr>
          <a:xfrm>
            <a:off x="676750" y="7389614"/>
            <a:ext cx="3621970" cy="28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2400"/>
              </a:lnSpc>
              <a:defRPr sz="15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pPr>
            <a:r>
              <a:t>Imagine: A car for 3 hours = ₹20 × 3 = </a:t>
            </a:r>
            <a:r>
              <a:rPr b="1"/>
              <a:t>₹60</a:t>
            </a:r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283523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 0"/>
          <p:cNvSpPr txBox="1"/>
          <p:nvPr/>
        </p:nvSpPr>
        <p:spPr>
          <a:xfrm>
            <a:off x="793789" y="4075271"/>
            <a:ext cx="6430170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Showing Available Slots</a:t>
            </a:r>
          </a:p>
        </p:txBody>
      </p:sp>
      <p:sp>
        <p:nvSpPr>
          <p:cNvPr id="165" name="Text 1"/>
          <p:cNvSpPr txBox="1"/>
          <p:nvPr/>
        </p:nvSpPr>
        <p:spPr>
          <a:xfrm>
            <a:off x="793790" y="5124212"/>
            <a:ext cx="4380986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Our program is super helpful in finding a spot:</a:t>
            </a:r>
          </a:p>
        </p:txBody>
      </p:sp>
      <p:sp>
        <p:nvSpPr>
          <p:cNvPr id="166" name="Text 2"/>
          <p:cNvSpPr txBox="1"/>
          <p:nvPr/>
        </p:nvSpPr>
        <p:spPr>
          <a:xfrm>
            <a:off x="793790" y="5742265"/>
            <a:ext cx="3007650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It scans all 20 parking slots.</a:t>
            </a:r>
          </a:p>
        </p:txBody>
      </p:sp>
      <p:sp>
        <p:nvSpPr>
          <p:cNvPr id="167" name="Text 3"/>
          <p:cNvSpPr txBox="1"/>
          <p:nvPr/>
        </p:nvSpPr>
        <p:spPr>
          <a:xfrm>
            <a:off x="793790" y="6184462"/>
            <a:ext cx="4639445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Then, it tells you exactly which slots are free.</a:t>
            </a:r>
          </a:p>
        </p:txBody>
      </p:sp>
      <p:sp>
        <p:nvSpPr>
          <p:cNvPr id="168" name="Text 4"/>
          <p:cNvSpPr txBox="1"/>
          <p:nvPr/>
        </p:nvSpPr>
        <p:spPr>
          <a:xfrm>
            <a:off x="793790" y="6626662"/>
            <a:ext cx="459168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No more circling around, looking for parking!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0"/>
          <p:cNvSpPr txBox="1"/>
          <p:nvPr/>
        </p:nvSpPr>
        <p:spPr>
          <a:xfrm>
            <a:off x="793789" y="1686043"/>
            <a:ext cx="8397430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Parking a Vehicle: Step-by-Step</a:t>
            </a:r>
          </a:p>
        </p:txBody>
      </p:sp>
      <p:sp>
        <p:nvSpPr>
          <p:cNvPr id="171" name="Text 1"/>
          <p:cNvSpPr txBox="1"/>
          <p:nvPr/>
        </p:nvSpPr>
        <p:spPr>
          <a:xfrm>
            <a:off x="793790" y="2848450"/>
            <a:ext cx="25284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 Light"/>
                <a:ea typeface="Noto Serif HK Light"/>
                <a:cs typeface="Noto Serif HK Light"/>
                <a:sym typeface="Noto Serif HK Ligh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72" name="Shape 2"/>
          <p:cNvSpPr/>
          <p:nvPr/>
        </p:nvSpPr>
        <p:spPr>
          <a:xfrm>
            <a:off x="793790" y="3203495"/>
            <a:ext cx="4196358" cy="30481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Text 3"/>
          <p:cNvSpPr txBox="1"/>
          <p:nvPr/>
        </p:nvSpPr>
        <p:spPr>
          <a:xfrm>
            <a:off x="793789" y="3377803"/>
            <a:ext cx="144067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Find a Slot</a:t>
            </a:r>
          </a:p>
        </p:txBody>
      </p:sp>
      <p:sp>
        <p:nvSpPr>
          <p:cNvPr id="174" name="Text 4"/>
          <p:cNvSpPr txBox="1"/>
          <p:nvPr/>
        </p:nvSpPr>
        <p:spPr>
          <a:xfrm>
            <a:off x="793790" y="3868222"/>
            <a:ext cx="4196358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Looks for the first empty parking spot.</a:t>
            </a:r>
          </a:p>
        </p:txBody>
      </p:sp>
      <p:sp>
        <p:nvSpPr>
          <p:cNvPr id="175" name="Text 5"/>
          <p:cNvSpPr txBox="1"/>
          <p:nvPr/>
        </p:nvSpPr>
        <p:spPr>
          <a:xfrm>
            <a:off x="5216962" y="2848450"/>
            <a:ext cx="25284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 Light"/>
                <a:ea typeface="Noto Serif HK Light"/>
                <a:cs typeface="Noto Serif HK Light"/>
                <a:sym typeface="Noto Serif HK Ligh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76" name="Shape 6"/>
          <p:cNvSpPr/>
          <p:nvPr/>
        </p:nvSpPr>
        <p:spPr>
          <a:xfrm>
            <a:off x="5216962" y="3203495"/>
            <a:ext cx="4196358" cy="30481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Text 7"/>
          <p:cNvSpPr txBox="1"/>
          <p:nvPr/>
        </p:nvSpPr>
        <p:spPr>
          <a:xfrm>
            <a:off x="5216962" y="3377803"/>
            <a:ext cx="147232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Get Details</a:t>
            </a:r>
          </a:p>
        </p:txBody>
      </p:sp>
      <p:sp>
        <p:nvSpPr>
          <p:cNvPr id="178" name="Text 8"/>
          <p:cNvSpPr txBox="1"/>
          <p:nvPr/>
        </p:nvSpPr>
        <p:spPr>
          <a:xfrm>
            <a:off x="5216962" y="3868222"/>
            <a:ext cx="4196358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Asks for vehicle number, type, and how many hours.</a:t>
            </a:r>
          </a:p>
        </p:txBody>
      </p:sp>
      <p:sp>
        <p:nvSpPr>
          <p:cNvPr id="179" name="Text 9"/>
          <p:cNvSpPr txBox="1"/>
          <p:nvPr/>
        </p:nvSpPr>
        <p:spPr>
          <a:xfrm>
            <a:off x="9640133" y="2848450"/>
            <a:ext cx="252847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 Light"/>
                <a:ea typeface="Noto Serif HK Light"/>
                <a:cs typeface="Noto Serif HK Light"/>
                <a:sym typeface="Noto Serif HK Ligh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80" name="Shape 10"/>
          <p:cNvSpPr/>
          <p:nvPr/>
        </p:nvSpPr>
        <p:spPr>
          <a:xfrm>
            <a:off x="9640133" y="3203495"/>
            <a:ext cx="4196359" cy="30481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Text 11"/>
          <p:cNvSpPr txBox="1"/>
          <p:nvPr/>
        </p:nvSpPr>
        <p:spPr>
          <a:xfrm>
            <a:off x="9640133" y="3377803"/>
            <a:ext cx="195349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Calculate Cost</a:t>
            </a:r>
          </a:p>
        </p:txBody>
      </p:sp>
      <p:sp>
        <p:nvSpPr>
          <p:cNvPr id="182" name="Text 12"/>
          <p:cNvSpPr txBox="1"/>
          <p:nvPr/>
        </p:nvSpPr>
        <p:spPr>
          <a:xfrm>
            <a:off x="9640133" y="3868222"/>
            <a:ext cx="419635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Figures out the parking charge instantly.</a:t>
            </a:r>
          </a:p>
        </p:txBody>
      </p:sp>
      <p:sp>
        <p:nvSpPr>
          <p:cNvPr id="183" name="Text 13"/>
          <p:cNvSpPr txBox="1"/>
          <p:nvPr/>
        </p:nvSpPr>
        <p:spPr>
          <a:xfrm>
            <a:off x="793790" y="4990862"/>
            <a:ext cx="25284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 Light"/>
                <a:ea typeface="Noto Serif HK Light"/>
                <a:cs typeface="Noto Serif HK Light"/>
                <a:sym typeface="Noto Serif HK Ligh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184" name="Shape 14"/>
          <p:cNvSpPr/>
          <p:nvPr/>
        </p:nvSpPr>
        <p:spPr>
          <a:xfrm>
            <a:off x="793789" y="5345905"/>
            <a:ext cx="6407946" cy="30481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Text 15"/>
          <p:cNvSpPr txBox="1"/>
          <p:nvPr/>
        </p:nvSpPr>
        <p:spPr>
          <a:xfrm>
            <a:off x="793789" y="5520213"/>
            <a:ext cx="164258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Assign Spot</a:t>
            </a:r>
          </a:p>
        </p:txBody>
      </p:sp>
      <p:sp>
        <p:nvSpPr>
          <p:cNvPr id="186" name="Text 16"/>
          <p:cNvSpPr txBox="1"/>
          <p:nvPr/>
        </p:nvSpPr>
        <p:spPr>
          <a:xfrm>
            <a:off x="793789" y="6010631"/>
            <a:ext cx="346889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Puts the vehicle into that empty slot.</a:t>
            </a:r>
          </a:p>
        </p:txBody>
      </p:sp>
      <p:sp>
        <p:nvSpPr>
          <p:cNvPr id="187" name="Text 17"/>
          <p:cNvSpPr txBox="1"/>
          <p:nvPr/>
        </p:nvSpPr>
        <p:spPr>
          <a:xfrm>
            <a:off x="7428548" y="4990862"/>
            <a:ext cx="25284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 Light"/>
                <a:ea typeface="Noto Serif HK Light"/>
                <a:cs typeface="Noto Serif HK Light"/>
                <a:sym typeface="Noto Serif HK Light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188" name="Shape 18"/>
          <p:cNvSpPr/>
          <p:nvPr/>
        </p:nvSpPr>
        <p:spPr>
          <a:xfrm>
            <a:off x="7428548" y="5345905"/>
            <a:ext cx="6407945" cy="30481"/>
          </a:xfrm>
          <a:prstGeom prst="rect">
            <a:avLst/>
          </a:prstGeom>
          <a:solidFill>
            <a:srgbClr val="E2C2B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Text 19"/>
          <p:cNvSpPr txBox="1"/>
          <p:nvPr/>
        </p:nvSpPr>
        <p:spPr>
          <a:xfrm>
            <a:off x="7428548" y="5520213"/>
            <a:ext cx="108364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2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Confirm</a:t>
            </a:r>
          </a:p>
        </p:txBody>
      </p:sp>
      <p:sp>
        <p:nvSpPr>
          <p:cNvPr id="190" name="Text 20"/>
          <p:cNvSpPr txBox="1"/>
          <p:nvPr/>
        </p:nvSpPr>
        <p:spPr>
          <a:xfrm>
            <a:off x="7428548" y="6010631"/>
            <a:ext cx="3906385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Shows where it's parked and the charge.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 0"/>
          <p:cNvSpPr txBox="1"/>
          <p:nvPr/>
        </p:nvSpPr>
        <p:spPr>
          <a:xfrm>
            <a:off x="793790" y="892611"/>
            <a:ext cx="5261546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Removing a Vehicle</a:t>
            </a:r>
          </a:p>
        </p:txBody>
      </p:sp>
      <p:sp>
        <p:nvSpPr>
          <p:cNvPr id="193" name="Text 1"/>
          <p:cNvSpPr txBox="1"/>
          <p:nvPr/>
        </p:nvSpPr>
        <p:spPr>
          <a:xfrm>
            <a:off x="793790" y="2145625"/>
            <a:ext cx="374432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You just type in the vehicle number.</a:t>
            </a:r>
          </a:p>
        </p:txBody>
      </p:sp>
      <p:sp>
        <p:nvSpPr>
          <p:cNvPr id="194" name="Text 2"/>
          <p:cNvSpPr txBox="1"/>
          <p:nvPr/>
        </p:nvSpPr>
        <p:spPr>
          <a:xfrm>
            <a:off x="793790" y="2587823"/>
            <a:ext cx="5251829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The program finds it among all the parked vehicles.</a:t>
            </a:r>
          </a:p>
        </p:txBody>
      </p:sp>
      <p:sp>
        <p:nvSpPr>
          <p:cNvPr id="195" name="Text 3"/>
          <p:cNvSpPr txBox="1"/>
          <p:nvPr/>
        </p:nvSpPr>
        <p:spPr>
          <a:xfrm>
            <a:off x="793790" y="3030022"/>
            <a:ext cx="7604284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If found, it says goodbye to the vehicle and shows the final charge.</a:t>
            </a:r>
          </a:p>
        </p:txBody>
      </p:sp>
      <p:sp>
        <p:nvSpPr>
          <p:cNvPr id="196" name="Text 4"/>
          <p:cNvSpPr txBox="1"/>
          <p:nvPr/>
        </p:nvSpPr>
        <p:spPr>
          <a:xfrm>
            <a:off x="793790" y="3835122"/>
            <a:ext cx="4577563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If not, it politely tells you "Vehicle not found."</a:t>
            </a:r>
          </a:p>
        </p:txBody>
      </p:sp>
      <p:pic>
        <p:nvPicPr>
          <p:cNvPr id="19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9095" y="2196702"/>
            <a:ext cx="4885016" cy="4885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 0"/>
          <p:cNvSpPr txBox="1"/>
          <p:nvPr/>
        </p:nvSpPr>
        <p:spPr>
          <a:xfrm>
            <a:off x="6280189" y="1994178"/>
            <a:ext cx="7556422" cy="1385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b="1" sz="44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Displaying All Parked Vehicles</a:t>
            </a:r>
          </a:p>
        </p:txBody>
      </p:sp>
      <p:sp>
        <p:nvSpPr>
          <p:cNvPr id="201" name="Text 1"/>
          <p:cNvSpPr txBox="1"/>
          <p:nvPr/>
        </p:nvSpPr>
        <p:spPr>
          <a:xfrm>
            <a:off x="6280189" y="3751898"/>
            <a:ext cx="4653813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Want to see who's in the lot? Our system shows:</a:t>
            </a:r>
          </a:p>
        </p:txBody>
      </p:sp>
      <p:sp>
        <p:nvSpPr>
          <p:cNvPr id="202" name="Text 2"/>
          <p:cNvSpPr txBox="1"/>
          <p:nvPr/>
        </p:nvSpPr>
        <p:spPr>
          <a:xfrm>
            <a:off x="6280189" y="4369951"/>
            <a:ext cx="3504073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pPr>
            <a:r>
              <a:t>Slot Number:</a:t>
            </a:r>
            <a:r>
              <a:rPr b="0"/>
              <a:t> Where it's parked.</a:t>
            </a:r>
          </a:p>
        </p:txBody>
      </p:sp>
      <p:sp>
        <p:nvSpPr>
          <p:cNvPr id="203" name="Text 3"/>
          <p:cNvSpPr txBox="1"/>
          <p:nvPr/>
        </p:nvSpPr>
        <p:spPr>
          <a:xfrm>
            <a:off x="6280189" y="4812148"/>
            <a:ext cx="442407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pPr>
            <a:r>
              <a:t>Vehicle Details:</a:t>
            </a:r>
            <a:r>
              <a:rPr b="0"/>
              <a:t> Number, type, and hours.</a:t>
            </a:r>
          </a:p>
        </p:txBody>
      </p:sp>
      <p:sp>
        <p:nvSpPr>
          <p:cNvPr id="204" name="Text 4"/>
          <p:cNvSpPr txBox="1"/>
          <p:nvPr/>
        </p:nvSpPr>
        <p:spPr>
          <a:xfrm>
            <a:off x="6280189" y="5254347"/>
            <a:ext cx="3103161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b="1"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pPr>
            <a:r>
              <a:t>Charge:</a:t>
            </a:r>
            <a:r>
              <a:rPr b="0"/>
              <a:t> How much is owed.</a:t>
            </a:r>
          </a:p>
        </p:txBody>
      </p:sp>
      <p:sp>
        <p:nvSpPr>
          <p:cNvPr id="205" name="Text 5"/>
          <p:cNvSpPr txBox="1"/>
          <p:nvPr/>
        </p:nvSpPr>
        <p:spPr>
          <a:xfrm>
            <a:off x="6280189" y="5872400"/>
            <a:ext cx="333659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Makes keeping track super simple!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 0"/>
          <p:cNvSpPr txBox="1"/>
          <p:nvPr/>
        </p:nvSpPr>
        <p:spPr>
          <a:xfrm>
            <a:off x="625315" y="491370"/>
            <a:ext cx="4927378" cy="53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300"/>
              </a:lnSpc>
              <a:defRPr b="1" sz="3500">
                <a:solidFill>
                  <a:srgbClr val="FFF8F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How the Program Runs</a:t>
            </a:r>
          </a:p>
        </p:txBody>
      </p:sp>
      <p:sp>
        <p:nvSpPr>
          <p:cNvPr id="208" name="Text 1"/>
          <p:cNvSpPr txBox="1"/>
          <p:nvPr/>
        </p:nvSpPr>
        <p:spPr>
          <a:xfrm>
            <a:off x="625316" y="1407080"/>
            <a:ext cx="3742854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It's like an easy menu for parking management:</a:t>
            </a:r>
          </a:p>
        </p:txBody>
      </p:sp>
      <p:pic>
        <p:nvPicPr>
          <p:cNvPr id="20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315" y="1893927"/>
            <a:ext cx="893327" cy="10720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 2"/>
          <p:cNvSpPr txBox="1"/>
          <p:nvPr/>
        </p:nvSpPr>
        <p:spPr>
          <a:xfrm>
            <a:off x="1697235" y="2072520"/>
            <a:ext cx="1540658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Available Slots</a:t>
            </a:r>
          </a:p>
        </p:txBody>
      </p:sp>
      <p:pic>
        <p:nvPicPr>
          <p:cNvPr id="211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315" y="2965966"/>
            <a:ext cx="893327" cy="107204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 3"/>
          <p:cNvSpPr txBox="1"/>
          <p:nvPr/>
        </p:nvSpPr>
        <p:spPr>
          <a:xfrm>
            <a:off x="1697235" y="3144559"/>
            <a:ext cx="1285120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Park Vehicle</a:t>
            </a:r>
          </a:p>
        </p:txBody>
      </p:sp>
      <p:pic>
        <p:nvPicPr>
          <p:cNvPr id="213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315" y="4038005"/>
            <a:ext cx="893327" cy="107204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Text 4"/>
          <p:cNvSpPr txBox="1"/>
          <p:nvPr/>
        </p:nvSpPr>
        <p:spPr>
          <a:xfrm>
            <a:off x="1697235" y="4216598"/>
            <a:ext cx="1656936" cy="26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Remove Vehicle</a:t>
            </a:r>
          </a:p>
        </p:txBody>
      </p:sp>
      <p:pic>
        <p:nvPicPr>
          <p:cNvPr id="215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315" y="5110043"/>
            <a:ext cx="893327" cy="107204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 5"/>
          <p:cNvSpPr txBox="1"/>
          <p:nvPr/>
        </p:nvSpPr>
        <p:spPr>
          <a:xfrm>
            <a:off x="1697235" y="5288636"/>
            <a:ext cx="1068693" cy="26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All Parked</a:t>
            </a:r>
          </a:p>
        </p:txBody>
      </p:sp>
      <p:pic>
        <p:nvPicPr>
          <p:cNvPr id="217" name="Image 4" descr="Imag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5315" y="6182081"/>
            <a:ext cx="893327" cy="107204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 6"/>
          <p:cNvSpPr txBox="1"/>
          <p:nvPr/>
        </p:nvSpPr>
        <p:spPr>
          <a:xfrm>
            <a:off x="1697235" y="6360676"/>
            <a:ext cx="408659" cy="263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b="1" sz="1700">
                <a:solidFill>
                  <a:srgbClr val="D3C9C5"/>
                </a:solidFill>
                <a:latin typeface="Noto Serif HK Bold"/>
                <a:ea typeface="Noto Serif HK Bold"/>
                <a:cs typeface="Noto Serif HK Bold"/>
                <a:sym typeface="Noto Serif HK Bold"/>
              </a:defRPr>
            </a:lvl1pPr>
          </a:lstStyle>
          <a:p>
            <a:pPr/>
            <a:r>
              <a:t>Exit</a:t>
            </a:r>
          </a:p>
        </p:txBody>
      </p:sp>
      <p:sp>
        <p:nvSpPr>
          <p:cNvPr id="219" name="Text 7"/>
          <p:cNvSpPr txBox="1"/>
          <p:nvPr/>
        </p:nvSpPr>
        <p:spPr>
          <a:xfrm>
            <a:off x="625316" y="7455097"/>
            <a:ext cx="7534648" cy="264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400">
                <a:solidFill>
                  <a:srgbClr val="D3C9C5"/>
                </a:solidFill>
                <a:latin typeface="Noto Serif HK"/>
                <a:ea typeface="Noto Serif HK"/>
                <a:cs typeface="Noto Serif HK"/>
                <a:sym typeface="Noto Serif HK"/>
              </a:defRPr>
            </a:lvl1pPr>
          </a:lstStyle>
          <a:p>
            <a:pPr/>
            <a:r>
              <a:t>Just pick a number, and the program does the rest! You can keep going until you choose to exit.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